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0275213" cy="42803763"/>
  <p:notesSz cx="6858000" cy="9144000"/>
  <p:defaultTextStyle>
    <a:defPPr>
      <a:defRPr lang="en-US"/>
    </a:defPPr>
    <a:lvl1pPr marL="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690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535" userDrawn="1">
          <p15:clr>
            <a:srgbClr val="A4A3A4"/>
          </p15:clr>
        </p15:guide>
        <p15:guide id="2" orient="horz" pos="1348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4588"/>
    <p:restoredTop sz="86442"/>
  </p:normalViewPr>
  <p:slideViewPr>
    <p:cSldViewPr snapToGrid="0" snapToObjects="1">
      <p:cViewPr>
        <p:scale>
          <a:sx n="90" d="100"/>
          <a:sy n="90" d="100"/>
        </p:scale>
        <p:origin x="-6896" y="-19528"/>
      </p:cViewPr>
      <p:guideLst>
        <p:guide pos="9535"/>
        <p:guide orient="horz" pos="13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.tiff>
</file>

<file path=ppt/media/image2.tiff>
</file>

<file path=ppt/media/image3.png>
</file>

<file path=ppt/media/image4.tiff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7005156"/>
            <a:ext cx="25733931" cy="14902051"/>
          </a:xfrm>
        </p:spPr>
        <p:txBody>
          <a:bodyPr anchor="b"/>
          <a:lstStyle>
            <a:lvl1pPr algn="ctr"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22481887"/>
            <a:ext cx="22706410" cy="10334331"/>
          </a:xfrm>
        </p:spPr>
        <p:txBody>
          <a:bodyPr/>
          <a:lstStyle>
            <a:lvl1pPr marL="0" indent="0" algn="ctr">
              <a:buNone/>
              <a:defRPr sz="7946"/>
            </a:lvl1pPr>
            <a:lvl2pPr marL="1513743" indent="0" algn="ctr">
              <a:buNone/>
              <a:defRPr sz="6622"/>
            </a:lvl2pPr>
            <a:lvl3pPr marL="3027487" indent="0" algn="ctr">
              <a:buNone/>
              <a:defRPr sz="5960"/>
            </a:lvl3pPr>
            <a:lvl4pPr marL="4541230" indent="0" algn="ctr">
              <a:buNone/>
              <a:defRPr sz="5297"/>
            </a:lvl4pPr>
            <a:lvl5pPr marL="6054974" indent="0" algn="ctr">
              <a:buNone/>
              <a:defRPr sz="5297"/>
            </a:lvl5pPr>
            <a:lvl6pPr marL="7568717" indent="0" algn="ctr">
              <a:buNone/>
              <a:defRPr sz="5297"/>
            </a:lvl6pPr>
            <a:lvl7pPr marL="9082461" indent="0" algn="ctr">
              <a:buNone/>
              <a:defRPr sz="5297"/>
            </a:lvl7pPr>
            <a:lvl8pPr marL="10596204" indent="0" algn="ctr">
              <a:buNone/>
              <a:defRPr sz="5297"/>
            </a:lvl8pPr>
            <a:lvl9pPr marL="12109948" indent="0" algn="ctr">
              <a:buNone/>
              <a:defRPr sz="5297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2278904"/>
            <a:ext cx="6528093" cy="3627421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2278904"/>
            <a:ext cx="19205838" cy="3627421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10671229"/>
            <a:ext cx="26112371" cy="17805173"/>
          </a:xfrm>
        </p:spPr>
        <p:txBody>
          <a:bodyPr anchor="b"/>
          <a:lstStyle>
            <a:lvl1pPr>
              <a:defRPr sz="1986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28644846"/>
            <a:ext cx="26112371" cy="9363320"/>
          </a:xfrm>
        </p:spPr>
        <p:txBody>
          <a:bodyPr/>
          <a:lstStyle>
            <a:lvl1pPr marL="0" indent="0">
              <a:buNone/>
              <a:defRPr sz="7946">
                <a:solidFill>
                  <a:schemeClr val="tx1"/>
                </a:solidFill>
              </a:defRPr>
            </a:lvl1pPr>
            <a:lvl2pPr marL="1513743" indent="0">
              <a:buNone/>
              <a:defRPr sz="6622">
                <a:solidFill>
                  <a:schemeClr val="tx1">
                    <a:tint val="75000"/>
                  </a:schemeClr>
                </a:solidFill>
              </a:defRPr>
            </a:lvl2pPr>
            <a:lvl3pPr marL="3027487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3pPr>
            <a:lvl4pPr marL="4541230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4pPr>
            <a:lvl5pPr marL="605497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5pPr>
            <a:lvl6pPr marL="7568717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6pPr>
            <a:lvl7pPr marL="9082461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7pPr>
            <a:lvl8pPr marL="10596204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8pPr>
            <a:lvl9pPr marL="12109948" indent="0">
              <a:buNone/>
              <a:defRPr sz="529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11394520"/>
            <a:ext cx="12866966" cy="2715859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278913"/>
            <a:ext cx="26112371" cy="82734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10492870"/>
            <a:ext cx="12807832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15635264"/>
            <a:ext cx="12807832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10492870"/>
            <a:ext cx="12870909" cy="5142393"/>
          </a:xfrm>
        </p:spPr>
        <p:txBody>
          <a:bodyPr anchor="b"/>
          <a:lstStyle>
            <a:lvl1pPr marL="0" indent="0">
              <a:buNone/>
              <a:defRPr sz="7946" b="1"/>
            </a:lvl1pPr>
            <a:lvl2pPr marL="1513743" indent="0">
              <a:buNone/>
              <a:defRPr sz="6622" b="1"/>
            </a:lvl2pPr>
            <a:lvl3pPr marL="3027487" indent="0">
              <a:buNone/>
              <a:defRPr sz="5960" b="1"/>
            </a:lvl3pPr>
            <a:lvl4pPr marL="4541230" indent="0">
              <a:buNone/>
              <a:defRPr sz="5297" b="1"/>
            </a:lvl4pPr>
            <a:lvl5pPr marL="6054974" indent="0">
              <a:buNone/>
              <a:defRPr sz="5297" b="1"/>
            </a:lvl5pPr>
            <a:lvl6pPr marL="7568717" indent="0">
              <a:buNone/>
              <a:defRPr sz="5297" b="1"/>
            </a:lvl6pPr>
            <a:lvl7pPr marL="9082461" indent="0">
              <a:buNone/>
              <a:defRPr sz="5297" b="1"/>
            </a:lvl7pPr>
            <a:lvl8pPr marL="10596204" indent="0">
              <a:buNone/>
              <a:defRPr sz="5297" b="1"/>
            </a:lvl8pPr>
            <a:lvl9pPr marL="12109948" indent="0">
              <a:buNone/>
              <a:defRPr sz="5297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15635264"/>
            <a:ext cx="12870909" cy="2299711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6162959"/>
            <a:ext cx="15326827" cy="30418415"/>
          </a:xfrm>
        </p:spPr>
        <p:txBody>
          <a:bodyPr/>
          <a:lstStyle>
            <a:lvl1pPr>
              <a:defRPr sz="10595"/>
            </a:lvl1pPr>
            <a:lvl2pPr>
              <a:defRPr sz="9271"/>
            </a:lvl2pPr>
            <a:lvl3pPr>
              <a:defRPr sz="7946"/>
            </a:lvl3pPr>
            <a:lvl4pPr>
              <a:defRPr sz="6622"/>
            </a:lvl4pPr>
            <a:lvl5pPr>
              <a:defRPr sz="6622"/>
            </a:lvl5pPr>
            <a:lvl6pPr>
              <a:defRPr sz="6622"/>
            </a:lvl6pPr>
            <a:lvl7pPr>
              <a:defRPr sz="6622"/>
            </a:lvl7pPr>
            <a:lvl8pPr>
              <a:defRPr sz="6622"/>
            </a:lvl8pPr>
            <a:lvl9pPr>
              <a:defRPr sz="6622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2853584"/>
            <a:ext cx="9764544" cy="9987545"/>
          </a:xfrm>
        </p:spPr>
        <p:txBody>
          <a:bodyPr anchor="b"/>
          <a:lstStyle>
            <a:lvl1pPr>
              <a:defRPr sz="10595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6162959"/>
            <a:ext cx="15326827" cy="30418415"/>
          </a:xfrm>
        </p:spPr>
        <p:txBody>
          <a:bodyPr anchor="t"/>
          <a:lstStyle>
            <a:lvl1pPr marL="0" indent="0">
              <a:buNone/>
              <a:defRPr sz="10595"/>
            </a:lvl1pPr>
            <a:lvl2pPr marL="1513743" indent="0">
              <a:buNone/>
              <a:defRPr sz="9271"/>
            </a:lvl2pPr>
            <a:lvl3pPr marL="3027487" indent="0">
              <a:buNone/>
              <a:defRPr sz="7946"/>
            </a:lvl3pPr>
            <a:lvl4pPr marL="4541230" indent="0">
              <a:buNone/>
              <a:defRPr sz="6622"/>
            </a:lvl4pPr>
            <a:lvl5pPr marL="6054974" indent="0">
              <a:buNone/>
              <a:defRPr sz="6622"/>
            </a:lvl5pPr>
            <a:lvl6pPr marL="7568717" indent="0">
              <a:buNone/>
              <a:defRPr sz="6622"/>
            </a:lvl6pPr>
            <a:lvl7pPr marL="9082461" indent="0">
              <a:buNone/>
              <a:defRPr sz="6622"/>
            </a:lvl7pPr>
            <a:lvl8pPr marL="10596204" indent="0">
              <a:buNone/>
              <a:defRPr sz="6622"/>
            </a:lvl8pPr>
            <a:lvl9pPr marL="12109948" indent="0">
              <a:buNone/>
              <a:defRPr sz="6622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12841129"/>
            <a:ext cx="9764544" cy="23789780"/>
          </a:xfrm>
        </p:spPr>
        <p:txBody>
          <a:bodyPr/>
          <a:lstStyle>
            <a:lvl1pPr marL="0" indent="0">
              <a:buNone/>
              <a:defRPr sz="5297"/>
            </a:lvl1pPr>
            <a:lvl2pPr marL="1513743" indent="0">
              <a:buNone/>
              <a:defRPr sz="4635"/>
            </a:lvl2pPr>
            <a:lvl3pPr marL="3027487" indent="0">
              <a:buNone/>
              <a:defRPr sz="3973"/>
            </a:lvl3pPr>
            <a:lvl4pPr marL="4541230" indent="0">
              <a:buNone/>
              <a:defRPr sz="3311"/>
            </a:lvl4pPr>
            <a:lvl5pPr marL="6054974" indent="0">
              <a:buNone/>
              <a:defRPr sz="3311"/>
            </a:lvl5pPr>
            <a:lvl6pPr marL="7568717" indent="0">
              <a:buNone/>
              <a:defRPr sz="3311"/>
            </a:lvl6pPr>
            <a:lvl7pPr marL="9082461" indent="0">
              <a:buNone/>
              <a:defRPr sz="3311"/>
            </a:lvl7pPr>
            <a:lvl8pPr marL="10596204" indent="0">
              <a:buNone/>
              <a:defRPr sz="3311"/>
            </a:lvl8pPr>
            <a:lvl9pPr marL="12109948" indent="0">
              <a:buNone/>
              <a:defRPr sz="331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2278913"/>
            <a:ext cx="26112371" cy="82734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11394520"/>
            <a:ext cx="26112371" cy="27158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21A92E-0CA4-EF49-86ED-36ECBDF7AD38}" type="datetimeFigureOut">
              <a:rPr lang="en-US" smtClean="0"/>
              <a:t>5/31/17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39672756"/>
            <a:ext cx="10217884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39672756"/>
            <a:ext cx="6811923" cy="227890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9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06F28-D913-9740-BD3B-6820ADAD3A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5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027487" rtl="0" eaLnBrk="1" latinLnBrk="0" hangingPunct="1">
        <a:lnSpc>
          <a:spcPct val="90000"/>
        </a:lnSpc>
        <a:spcBef>
          <a:spcPct val="0"/>
        </a:spcBef>
        <a:buNone/>
        <a:defRPr sz="1456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56872" indent="-756872" algn="l" defTabSz="3027487" rtl="0" eaLnBrk="1" latinLnBrk="0" hangingPunct="1">
        <a:lnSpc>
          <a:spcPct val="90000"/>
        </a:lnSpc>
        <a:spcBef>
          <a:spcPts val="3311"/>
        </a:spcBef>
        <a:buFont typeface="Arial" panose="020B0604020202020204" pitchFamily="34" charset="0"/>
        <a:buChar char="•"/>
        <a:defRPr sz="9271" kern="1200">
          <a:solidFill>
            <a:schemeClr val="tx1"/>
          </a:solidFill>
          <a:latin typeface="+mn-lt"/>
          <a:ea typeface="+mn-ea"/>
          <a:cs typeface="+mn-cs"/>
        </a:defRPr>
      </a:lvl1pPr>
      <a:lvl2pPr marL="2270615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378435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6622" kern="1200">
          <a:solidFill>
            <a:schemeClr val="tx1"/>
          </a:solidFill>
          <a:latin typeface="+mn-lt"/>
          <a:ea typeface="+mn-ea"/>
          <a:cs typeface="+mn-cs"/>
        </a:defRPr>
      </a:lvl3pPr>
      <a:lvl4pPr marL="5298102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81184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8325589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839333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1353076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866820" indent="-756872" algn="l" defTabSz="3027487" rtl="0" eaLnBrk="1" latinLnBrk="0" hangingPunct="1">
        <a:lnSpc>
          <a:spcPct val="90000"/>
        </a:lnSpc>
        <a:spcBef>
          <a:spcPts val="1655"/>
        </a:spcBef>
        <a:buFont typeface="Arial" panose="020B0604020202020204" pitchFamily="34" charset="0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1pPr>
      <a:lvl2pPr marL="1513743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302748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3pPr>
      <a:lvl4pPr marL="4541230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4pPr>
      <a:lvl5pPr marL="605497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5pPr>
      <a:lvl6pPr marL="7568717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6pPr>
      <a:lvl7pPr marL="9082461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7pPr>
      <a:lvl8pPr marL="10596204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8pPr>
      <a:lvl9pPr marL="12109948" algn="l" defTabSz="3027487" rtl="0" eaLnBrk="1" latinLnBrk="0" hangingPunct="1">
        <a:defRPr sz="5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1000">
              <a:schemeClr val="tx1">
                <a:lumMod val="75000"/>
                <a:lumOff val="2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Straight Connector 53"/>
          <p:cNvCxnSpPr>
            <a:endCxn id="33" idx="4"/>
          </p:cNvCxnSpPr>
          <p:nvPr/>
        </p:nvCxnSpPr>
        <p:spPr>
          <a:xfrm flipV="1">
            <a:off x="16922954" y="30875274"/>
            <a:ext cx="7281373" cy="3965206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endCxn id="33" idx="2"/>
          </p:cNvCxnSpPr>
          <p:nvPr/>
        </p:nvCxnSpPr>
        <p:spPr>
          <a:xfrm flipV="1">
            <a:off x="16922954" y="26942203"/>
            <a:ext cx="3087457" cy="6255909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20010411" y="23009132"/>
            <a:ext cx="8387831" cy="7866142"/>
          </a:xfrm>
          <a:prstGeom prst="ellipse">
            <a:avLst/>
          </a:prstGeom>
          <a:noFill/>
          <a:ln w="762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02040" y="1241950"/>
            <a:ext cx="22071132" cy="2537092"/>
          </a:xfrm>
        </p:spPr>
        <p:txBody>
          <a:bodyPr>
            <a:noAutofit/>
          </a:bodyPr>
          <a:lstStyle/>
          <a:p>
            <a:r>
              <a:rPr lang="en-US" sz="14900" b="1" dirty="0" smtClean="0">
                <a:solidFill>
                  <a:schemeClr val="bg1"/>
                </a:solidFill>
              </a:rPr>
              <a:t>ALGORITHMS IN HARDWARE</a:t>
            </a:r>
            <a:endParaRPr lang="en-US" sz="149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02040" y="7735917"/>
            <a:ext cx="10605581" cy="6917792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Abstract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application of cryptographic algorithms in hardware is utilized for security and performance reasons in various public-key </a:t>
            </a:r>
            <a:r>
              <a:rPr lang="en-US" sz="3200" dirty="0" smtClean="0">
                <a:solidFill>
                  <a:schemeClr val="bg1"/>
                </a:solidFill>
              </a:rPr>
              <a:t>cryptosystems. </a:t>
            </a:r>
            <a:r>
              <a:rPr lang="en-US" sz="3200" dirty="0">
                <a:solidFill>
                  <a:schemeClr val="bg1"/>
                </a:solidFill>
              </a:rPr>
              <a:t>The overall aim of the project is to implement algorithms in hardware. The design of the algorithm and logic circuit for a systolic system for modular exponentiation has been defined by Kornerup </a:t>
            </a:r>
            <a:r>
              <a:rPr lang="en-US" sz="3200" dirty="0" smtClean="0">
                <a:solidFill>
                  <a:schemeClr val="bg1"/>
                </a:solidFill>
              </a:rPr>
              <a:t>in </a:t>
            </a:r>
            <a:r>
              <a:rPr lang="en-US" sz="3200" dirty="0">
                <a:solidFill>
                  <a:schemeClr val="bg1"/>
                </a:solidFill>
              </a:rPr>
              <a:t>A Systolic, Linear-Array Multiplier for a Class of Right-Shift </a:t>
            </a:r>
            <a:r>
              <a:rPr lang="en-US" sz="3200" dirty="0" smtClean="0">
                <a:solidFill>
                  <a:schemeClr val="bg1"/>
                </a:solidFill>
              </a:rPr>
              <a:t>Algorithms [1]. </a:t>
            </a:r>
            <a:r>
              <a:rPr lang="en-US" sz="3200" dirty="0">
                <a:solidFill>
                  <a:schemeClr val="bg1"/>
                </a:solidFill>
              </a:rPr>
              <a:t>In order to design this algorithm in VHDL, some other functions were first developed. 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271171" y="41865053"/>
            <a:ext cx="17732870" cy="52754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  Simon Karing        •        Mathias Helsengren         </a:t>
            </a:r>
            <a:r>
              <a:rPr lang="en-US" sz="3200" dirty="0">
                <a:solidFill>
                  <a:schemeClr val="bg1"/>
                </a:solidFill>
              </a:rPr>
              <a:t>• </a:t>
            </a:r>
            <a:r>
              <a:rPr lang="en-US" sz="3200" dirty="0" smtClean="0">
                <a:solidFill>
                  <a:schemeClr val="bg1"/>
                </a:solidFill>
              </a:rPr>
              <a:t>       Mads </a:t>
            </a:r>
            <a:r>
              <a:rPr lang="en-US" sz="3200" dirty="0">
                <a:solidFill>
                  <a:schemeClr val="bg1"/>
                </a:solidFill>
              </a:rPr>
              <a:t>Riis </a:t>
            </a:r>
            <a:r>
              <a:rPr lang="en-US" sz="3200" dirty="0" smtClean="0">
                <a:solidFill>
                  <a:schemeClr val="bg1"/>
                </a:solidFill>
              </a:rPr>
              <a:t>Rasmussen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      •        Kim </a:t>
            </a:r>
            <a:r>
              <a:rPr lang="en-US" sz="3200" dirty="0">
                <a:solidFill>
                  <a:schemeClr val="bg1"/>
                </a:solidFill>
              </a:rPr>
              <a:t>Hoang </a:t>
            </a:r>
            <a:r>
              <a:rPr lang="en-US" sz="3200" dirty="0" smtClean="0">
                <a:solidFill>
                  <a:schemeClr val="bg1"/>
                </a:solidFill>
              </a:rPr>
              <a:t>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30899" y="39280446"/>
            <a:ext cx="7189865" cy="1921354"/>
          </a:xfrm>
          <a:prstGeom prst="rect">
            <a:avLst/>
          </a:prstGeom>
        </p:spPr>
      </p:pic>
      <p:sp>
        <p:nvSpPr>
          <p:cNvPr id="15" name="Subtitle 2"/>
          <p:cNvSpPr txBox="1">
            <a:spLocks/>
          </p:cNvSpPr>
          <p:nvPr/>
        </p:nvSpPr>
        <p:spPr>
          <a:xfrm>
            <a:off x="4102040" y="5200129"/>
            <a:ext cx="10605581" cy="2489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The Project</a:t>
            </a: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The goal of this project is to present one such algorithm, a systolic modular exponentiation system, in VHDL on our FPGA board.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15567591" y="8869569"/>
            <a:ext cx="10605581" cy="41399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Conclusion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>
                <a:solidFill>
                  <a:schemeClr val="bg1"/>
                </a:solidFill>
              </a:rPr>
              <a:t>We encountered a wide degree of problems throughout our project. This included both software and hardware problems, some of which we were able to overcome. </a:t>
            </a:r>
            <a:r>
              <a:rPr lang="en-US" sz="3200" dirty="0" smtClean="0">
                <a:solidFill>
                  <a:schemeClr val="bg1"/>
                </a:solidFill>
              </a:rPr>
              <a:t>Despite </a:t>
            </a:r>
            <a:r>
              <a:rPr lang="en-US" sz="3200" dirty="0">
                <a:solidFill>
                  <a:schemeClr val="bg1"/>
                </a:solidFill>
              </a:rPr>
              <a:t>our best </a:t>
            </a:r>
            <a:r>
              <a:rPr lang="en-US" sz="3200" dirty="0" smtClean="0">
                <a:solidFill>
                  <a:schemeClr val="bg1"/>
                </a:solidFill>
              </a:rPr>
              <a:t>efforts at fixing a copying mechanism on the modular exponentiator, </a:t>
            </a:r>
            <a:r>
              <a:rPr lang="en-US" sz="3200" dirty="0">
                <a:solidFill>
                  <a:schemeClr val="bg1"/>
                </a:solidFill>
              </a:rPr>
              <a:t>and </a:t>
            </a:r>
            <a:r>
              <a:rPr lang="en-US" sz="3200" dirty="0" smtClean="0">
                <a:solidFill>
                  <a:schemeClr val="bg1"/>
                </a:solidFill>
              </a:rPr>
              <a:t>after </a:t>
            </a:r>
            <a:r>
              <a:rPr lang="en-US" sz="3200" dirty="0">
                <a:solidFill>
                  <a:schemeClr val="bg1"/>
                </a:solidFill>
              </a:rPr>
              <a:t>numerous hours and a great deal of testing, the systolic system for modular exponentiation was not a working construction. </a:t>
            </a:r>
          </a:p>
          <a:p>
            <a:pPr algn="l"/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15567591" y="5122725"/>
            <a:ext cx="10605581" cy="3507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 smtClean="0">
                <a:solidFill>
                  <a:schemeClr val="bg1"/>
                </a:solidFill>
              </a:rPr>
              <a:t>Method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In order to reach the projects goal, we familiarized ourselves with the hardware programming language VHDL, its function on the FPGA board, and Montgomery’s Residue (M-res) for modular arithmetic. Modular exponentiation uses M-res to allow hardware to work in parallel and optimize speed.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Subtitle 2"/>
          <p:cNvSpPr txBox="1">
            <a:spLocks/>
          </p:cNvSpPr>
          <p:nvPr/>
        </p:nvSpPr>
        <p:spPr>
          <a:xfrm>
            <a:off x="2319079" y="29126442"/>
            <a:ext cx="6392593" cy="46094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i="1" dirty="0" smtClean="0">
                <a:solidFill>
                  <a:schemeClr val="bg1"/>
                </a:solidFill>
              </a:rPr>
              <a:t>Systolic </a:t>
            </a:r>
            <a:r>
              <a:rPr lang="en-US" sz="3200" b="1" i="1" dirty="0" smtClean="0">
                <a:solidFill>
                  <a:schemeClr val="bg1"/>
                </a:solidFill>
              </a:rPr>
              <a:t>Modular Multiplier </a:t>
            </a:r>
            <a:r>
              <a:rPr lang="en-US" sz="3200" b="1" i="1" dirty="0" smtClean="0">
                <a:solidFill>
                  <a:schemeClr val="bg1"/>
                </a:solidFill>
              </a:rPr>
              <a:t>Cell</a:t>
            </a:r>
          </a:p>
          <a:p>
            <a:pPr algn="just"/>
            <a:r>
              <a:rPr lang="en-US" sz="3200" dirty="0" smtClean="0">
                <a:solidFill>
                  <a:schemeClr val="bg1"/>
                </a:solidFill>
              </a:rPr>
              <a:t>The </a:t>
            </a:r>
            <a:r>
              <a:rPr lang="en-US" sz="3200" dirty="0" smtClean="0">
                <a:solidFill>
                  <a:schemeClr val="bg1"/>
                </a:solidFill>
              </a:rPr>
              <a:t>systolic modular </a:t>
            </a:r>
            <a:r>
              <a:rPr lang="en-US" sz="3200" dirty="0" smtClean="0">
                <a:solidFill>
                  <a:schemeClr val="bg1"/>
                </a:solidFill>
              </a:rPr>
              <a:t>multiplier cell can be connected in a series to multiply larger numbers. The numbers are taken in binary and is also output in binary through a shift register</a:t>
            </a:r>
            <a:r>
              <a:rPr lang="en-US" sz="3200" dirty="0" smtClean="0">
                <a:solidFill>
                  <a:schemeClr val="bg1"/>
                </a:solidFill>
              </a:rPr>
              <a:t>. The binary number inputs and outputs are in Montgomery’s residue. This residue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2169" y="25058498"/>
            <a:ext cx="8116445" cy="3652400"/>
          </a:xfrm>
          <a:prstGeom prst="rect">
            <a:avLst/>
          </a:prstGeom>
        </p:spPr>
      </p:pic>
      <p:sp>
        <p:nvSpPr>
          <p:cNvPr id="28" name="Subtitle 2"/>
          <p:cNvSpPr txBox="1">
            <a:spLocks/>
          </p:cNvSpPr>
          <p:nvPr/>
        </p:nvSpPr>
        <p:spPr>
          <a:xfrm>
            <a:off x="22178967" y="28598414"/>
            <a:ext cx="4050720" cy="175595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 smtClean="0">
                <a:solidFill>
                  <a:schemeClr val="bg1"/>
                </a:solidFill>
              </a:rPr>
              <a:t>Full Adder</a:t>
            </a:r>
          </a:p>
          <a:p>
            <a:pPr algn="just"/>
            <a:r>
              <a:rPr lang="en-US" sz="2800" dirty="0" smtClean="0">
                <a:solidFill>
                  <a:schemeClr val="bg1"/>
                </a:solidFill>
              </a:rPr>
              <a:t>The full adder takes 3 inputs and gives 2 outputs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0" name="Subtitle 2"/>
          <p:cNvSpPr txBox="1">
            <a:spLocks/>
          </p:cNvSpPr>
          <p:nvPr/>
        </p:nvSpPr>
        <p:spPr>
          <a:xfrm>
            <a:off x="14003298" y="41201800"/>
            <a:ext cx="2268615" cy="6774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3027487" rtl="0" eaLnBrk="1" latinLnBrk="0" hangingPunct="1">
              <a:lnSpc>
                <a:spcPct val="90000"/>
              </a:lnSpc>
              <a:spcBef>
                <a:spcPts val="3311"/>
              </a:spcBef>
              <a:buFont typeface="Arial" panose="020B0604020202020204" pitchFamily="34" charset="0"/>
              <a:buNone/>
              <a:defRPr sz="79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13743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662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2748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9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41230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05497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68717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082461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596204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109948" indent="0" algn="ctr" defTabSz="3027487" rtl="0" eaLnBrk="1" latinLnBrk="0" hangingPunct="1">
              <a:lnSpc>
                <a:spcPct val="90000"/>
              </a:lnSpc>
              <a:spcBef>
                <a:spcPts val="1655"/>
              </a:spcBef>
              <a:buFont typeface="Arial" panose="020B0604020202020204" pitchFamily="34" charset="0"/>
              <a:buNone/>
              <a:defRPr sz="529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>
                <a:solidFill>
                  <a:schemeClr val="bg1"/>
                </a:solidFill>
              </a:rPr>
              <a:t>Group 65b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624406" y="35231329"/>
                <a:ext cx="6087266" cy="32932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i="1" dirty="0" smtClean="0">
                    <a:solidFill>
                      <a:schemeClr val="bg1"/>
                    </a:solidFill>
                  </a:rPr>
                  <a:t>Algorithm MM</a:t>
                </a:r>
              </a:p>
              <a:p>
                <a:pPr/>
                <a:r>
                  <a:rPr lang="en-US" sz="280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≔0;</m:t>
                    </m:r>
                  </m:oMath>
                </a14:m>
                <a:endParaRPr lang="en-US" sz="2800" b="0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𝒇𝒐𝒓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𝑖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≔0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𝒕𝒐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𝑛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𝒅𝒐</m:t>
                    </m:r>
                  </m:oMath>
                </a14:m>
                <a:endParaRPr lang="en-US" sz="2800" b="1" i="1" dirty="0" smtClean="0">
                  <a:solidFill>
                    <a:schemeClr val="bg1"/>
                  </a:solidFill>
                  <a:latin typeface="Cambria Math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1:           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𝑞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𝑚𝑜𝑑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2;</m:t>
                      </m:r>
                    </m:oMath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𝐿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2:           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𝑆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≔</m:t>
                      </m:r>
                      <m:d>
                        <m:d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𝑆</m:t>
                          </m:r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/>
                                  </a:solidFill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𝑚</m:t>
                          </m:r>
                        </m:e>
                      </m:d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𝑑𝑖𝑣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2+</m:t>
                      </m:r>
                      <m:sSub>
                        <m:sSubPr>
                          <m:ctrlP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b="0" i="1" smtClean="0">
                              <a:solidFill>
                                <a:schemeClr val="bg1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𝐴</m:t>
                      </m:r>
                      <m:r>
                        <a:rPr lang="en-US" sz="2800" b="0" i="1" smtClean="0">
                          <a:solidFill>
                            <a:schemeClr val="bg1"/>
                          </a:solidFill>
                          <a:latin typeface="Cambria Math" charset="0"/>
                        </a:rPr>
                        <m:t> ;</m:t>
                      </m:r>
                    </m:oMath>
                  </m:oMathPara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   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𝒆𝒏𝒅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;</m:t>
                    </m:r>
                  </m:oMath>
                </a14:m>
                <a:r>
                  <a:rPr lang="en-US" sz="2800" b="0" dirty="0" smtClean="0">
                    <a:solidFill>
                      <a:schemeClr val="bg1"/>
                    </a:solidFill>
                  </a:rPr>
                  <a:t/>
                </a:r>
                <a:br>
                  <a:rPr lang="en-US" sz="2800" b="0" dirty="0" smtClean="0">
                    <a:solidFill>
                      <a:schemeClr val="bg1"/>
                    </a:solidFill>
                  </a:rPr>
                </a:br>
                <a:r>
                  <a:rPr lang="en-US" sz="2800" b="0" dirty="0" smtClean="0">
                    <a:solidFill>
                      <a:schemeClr val="bg1"/>
                    </a:solidFill>
                  </a:rPr>
                  <a:t>        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solidFill>
                          <a:schemeClr val="bg1"/>
                        </a:solidFill>
                        <a:latin typeface="Cambria Math" charset="0"/>
                      </a:rPr>
                      <m:t>    </m:t>
                    </m:r>
                    <m:r>
                      <a:rPr lang="en-US" sz="2800" b="1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𝒓𝒆𝒕𝒖𝒓𝒏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 </m:t>
                    </m:r>
                    <m:r>
                      <a:rPr lang="en-US" sz="2800" b="0" i="1" smtClean="0">
                        <a:solidFill>
                          <a:schemeClr val="bg1"/>
                        </a:solidFill>
                        <a:latin typeface="Cambria Math" charset="0"/>
                      </a:rPr>
                      <m:t>𝑆</m:t>
                    </m:r>
                  </m:oMath>
                </a14:m>
                <a:endParaRPr lang="en-US" sz="2800" b="0" dirty="0" smtClean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4406" y="35231329"/>
                <a:ext cx="6087266" cy="3293209"/>
              </a:xfrm>
              <a:prstGeom prst="rect">
                <a:avLst/>
              </a:prstGeom>
              <a:blipFill rotWithShape="0">
                <a:blip r:embed="rId4"/>
                <a:stretch>
                  <a:fillRect l="-3607" t="-3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1486" y="18925304"/>
            <a:ext cx="9050041" cy="3176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07979" y="18272254"/>
            <a:ext cx="6259254" cy="62592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14664" y="22157114"/>
            <a:ext cx="8503684" cy="15696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i="1" dirty="0" smtClean="0">
                <a:solidFill>
                  <a:schemeClr val="bg1"/>
                </a:solidFill>
              </a:rPr>
              <a:t>Shift Register</a:t>
            </a:r>
          </a:p>
          <a:p>
            <a:r>
              <a:rPr lang="en-US" sz="3200" dirty="0" smtClean="0">
                <a:solidFill>
                  <a:schemeClr val="bg1"/>
                </a:solidFill>
              </a:rPr>
              <a:t>The shift register is a series of flip flops that takes an input during the rising edge of a clock cycle.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28720" y="29476389"/>
            <a:ext cx="10659881" cy="913885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700653" y="40570689"/>
            <a:ext cx="445723" cy="60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1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401</TotalTime>
  <Words>361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Cambria Math</vt:lpstr>
      <vt:lpstr>Arial</vt:lpstr>
      <vt:lpstr>Office Theme</vt:lpstr>
      <vt:lpstr>ALGORITHMS IN HARDWARE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bitches</dc:title>
  <dc:creator>Simon Karing</dc:creator>
  <cp:lastModifiedBy>Simon Karing</cp:lastModifiedBy>
  <cp:revision>57</cp:revision>
  <dcterms:created xsi:type="dcterms:W3CDTF">2017-05-15T11:08:25Z</dcterms:created>
  <dcterms:modified xsi:type="dcterms:W3CDTF">2017-05-31T10:48:54Z</dcterms:modified>
</cp:coreProperties>
</file>

<file path=docProps/thumbnail.jpeg>
</file>